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87"/>
    <p:restoredTop sz="91000" autoAdjust="0"/>
  </p:normalViewPr>
  <p:slideViewPr>
    <p:cSldViewPr>
      <p:cViewPr varScale="1">
        <p:scale>
          <a:sx n="71" d="100"/>
          <a:sy n="71" d="100"/>
        </p:scale>
        <p:origin x="-8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785F6-5BC5-4A2F-ACB1-C5BC8D0561CB}" type="datetimeFigureOut">
              <a:rPr lang="es-EC" smtClean="0"/>
              <a:t>30/09/2009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B6135-8E4C-4947-9A6D-258080D8C10E}" type="slidenum">
              <a:rPr lang="es-EC" smtClean="0"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B6135-8E4C-4947-9A6D-258080D8C10E}" type="slidenum">
              <a:rPr lang="es-EC" smtClean="0"/>
              <a:t>2</a:t>
            </a:fld>
            <a:endParaRPr lang="es-EC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B6135-8E4C-4947-9A6D-258080D8C10E}" type="slidenum">
              <a:rPr lang="es-EC" smtClean="0"/>
              <a:t>11</a:t>
            </a:fld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263387-7970-4DD7-8BEB-02A095B63E2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76FE6-285D-4536-845F-F2E60120F02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77EDE-1CF5-4CBA-8A51-D20CE3300EC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D6E76-241D-4106-A3DD-1C689EB245C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6E3C1-49E4-4DAF-89CF-CA542427981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98496-9A8A-4957-8A88-11314264992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D46C9-CB7F-41C2-B934-31DD1D4192D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62B10A-0C55-401E-A4E2-47CA5442F4C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EE7E3-4A3C-4808-8F66-D381400E21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831EC-14F2-4D87-815D-FE3054F9581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17C6B-DC8B-406C-A1AA-B23D6864CBD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66">
                <a:gamma/>
                <a:shade val="0"/>
                <a:invGamma/>
              </a:srgbClr>
            </a:gs>
            <a:gs pos="100000">
              <a:srgbClr val="0000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E02638EE-F1E4-4C24-A293-F06F8CFFDEB5}" type="slidenum">
              <a:rPr lang="en-US"/>
              <a:pPr/>
              <a:t>‹Nº›</a:t>
            </a:fld>
            <a:endParaRPr lang="en-US"/>
          </a:p>
        </p:txBody>
      </p:sp>
      <p:pic>
        <p:nvPicPr>
          <p:cNvPr id="1031" name="Picture 7" descr="C:\My Documents\My Pictures\Animations\ani-slide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2400" y="247650"/>
            <a:ext cx="8991600" cy="904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Swis721 Ex B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Swis721 Ex B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Swis721 Ex B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Swis721 Ex B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Swis721 Ex B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Swis721 Ex B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Swis721 Ex B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Swis721 Ex B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s-VE" b="1" dirty="0" smtClean="0"/>
              <a:t>MESA 3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VE" sz="5400" b="1" dirty="0" smtClean="0"/>
              <a:t>INVESTIGACIÓN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57158" y="714356"/>
            <a:ext cx="8358246" cy="5381644"/>
          </a:xfrm>
        </p:spPr>
        <p:txBody>
          <a:bodyPr/>
          <a:lstStyle/>
          <a:p>
            <a:pPr lvl="0" algn="just">
              <a:buNone/>
            </a:pPr>
            <a:r>
              <a:rPr lang="es-VE" sz="2000" b="1" dirty="0" smtClean="0"/>
              <a:t>5.	PLANIFICAR </a:t>
            </a:r>
            <a:r>
              <a:rPr lang="es-VE" sz="2000" b="1" dirty="0" smtClean="0"/>
              <a:t>Y EJECUTAR PROCESOS DE CAPACITACION CONTINUA Y FORMACION ESPECIALIZADA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Generar programas de capacitación continua y formación especializada, considerando las potencialidades de cada país y la disponibilidad de talentos humanos especializados existentes en la región. 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Crear un tronco común de investigación para que los países de la región andina se puedan articular y conocer los avances que han tenido cada uno y poder generar programas demandantes de interés en producción. </a:t>
            </a:r>
            <a:endParaRPr lang="es-EC" sz="2000" dirty="0" smtClean="0"/>
          </a:p>
          <a:p>
            <a:pPr algn="just">
              <a:buNone/>
            </a:pPr>
            <a:r>
              <a:rPr lang="es-ES" sz="2000" dirty="0" smtClean="0"/>
              <a:t>  </a:t>
            </a:r>
            <a:endParaRPr lang="es-EC" sz="2000" dirty="0" smtClean="0"/>
          </a:p>
          <a:p>
            <a:pPr lvl="0" algn="just">
              <a:buNone/>
            </a:pPr>
            <a:r>
              <a:rPr lang="es-VE" sz="2000" b="1" dirty="0" smtClean="0"/>
              <a:t>6.	BUSCAR </a:t>
            </a:r>
            <a:r>
              <a:rPr lang="es-VE" sz="2000" b="1" dirty="0" smtClean="0"/>
              <a:t>Y  ESTABLECER FUENTES DE FINANCIAMIENTO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Gestionar fondos </a:t>
            </a:r>
            <a:r>
              <a:rPr lang="es-VE" sz="2000" dirty="0" err="1" smtClean="0"/>
              <a:t>concursables</a:t>
            </a:r>
            <a:r>
              <a:rPr lang="es-VE" sz="2000" dirty="0" smtClean="0"/>
              <a:t> en cada institución para proyectos de investigación agrarios.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ES" sz="2000" dirty="0" smtClean="0"/>
              <a:t>Crear un comité de gestión en FRADIEAR, que busque y difunda posibilidades de financiamiento para investigación agraria.</a:t>
            </a:r>
            <a:endParaRPr lang="es-EC" sz="2000" dirty="0" smtClean="0"/>
          </a:p>
          <a:p>
            <a:pPr algn="just">
              <a:buNone/>
            </a:pPr>
            <a:endParaRPr lang="es-EC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28596" y="785794"/>
            <a:ext cx="8286808" cy="6072206"/>
          </a:xfrm>
        </p:spPr>
        <p:txBody>
          <a:bodyPr/>
          <a:lstStyle/>
          <a:p>
            <a:pPr lvl="0" algn="just">
              <a:buNone/>
            </a:pPr>
            <a:r>
              <a:rPr lang="es-VE" sz="2000" b="1" dirty="0" smtClean="0"/>
              <a:t>7.	REALIZAR </a:t>
            </a:r>
            <a:r>
              <a:rPr lang="es-VE" sz="2000" b="1" dirty="0" smtClean="0"/>
              <a:t>ACTIVIDADES DE TRANSFERENCIA Y SOCIALIZACION DE PROYECTOS Y RESULTADOS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Acreditar a nivel internacional una revista científica de FRADIEAR- FAESCA para dar a conocer los avances en investigación en el agro de los países andinos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ES" sz="2000" dirty="0" smtClean="0"/>
              <a:t>Evaluar y difundir los avances alcanzados en el tema de investigación, de acuerdo a las resoluciones</a:t>
            </a:r>
            <a:r>
              <a:rPr lang="es-VE" sz="2000" dirty="0" smtClean="0"/>
              <a:t>  surgidas en los diferentes FRADIEARES.</a:t>
            </a:r>
            <a:r>
              <a:rPr lang="es-VE" sz="2000" b="1" dirty="0" smtClean="0"/>
              <a:t> </a:t>
            </a:r>
            <a:endParaRPr lang="es-VE" sz="2000" b="1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Organización de una feria regional itinerante.</a:t>
            </a:r>
            <a:endParaRPr lang="es-EC" sz="2000" dirty="0" smtClean="0"/>
          </a:p>
          <a:p>
            <a:pPr algn="just">
              <a:buNone/>
            </a:pPr>
            <a:r>
              <a:rPr lang="es-ES" sz="2000" dirty="0" smtClean="0"/>
              <a:t> </a:t>
            </a:r>
            <a:endParaRPr lang="es-EC" sz="2000" dirty="0" smtClean="0"/>
          </a:p>
          <a:p>
            <a:pPr lvl="0" algn="just">
              <a:buNone/>
            </a:pPr>
            <a:r>
              <a:rPr lang="es-VE" sz="2000" b="1" dirty="0" smtClean="0"/>
              <a:t>8.	FORTALECER </a:t>
            </a:r>
            <a:r>
              <a:rPr lang="es-VE" sz="2000" b="1" dirty="0" smtClean="0"/>
              <a:t>REDES DE INVESTIGACION INTER Y TRANSDISCIPLINARIA A NIVEL INTERNO Y EXTERNO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Construir un banco de información, en el que consten todas la redes agrarias de la región.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Fortalecer las redes agrarias existentes, en áreas específicas de interés nacional y regional.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err="1" smtClean="0"/>
              <a:t>Contruir</a:t>
            </a:r>
            <a:r>
              <a:rPr lang="es-VE" sz="2000" dirty="0" smtClean="0"/>
              <a:t> redes de información de costos de producción y comercialización.</a:t>
            </a:r>
            <a:endParaRPr lang="es-EC" sz="2000" dirty="0" smtClean="0"/>
          </a:p>
          <a:p>
            <a:pPr>
              <a:buNone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785794"/>
            <a:ext cx="7815290" cy="5310206"/>
          </a:xfrm>
        </p:spPr>
        <p:txBody>
          <a:bodyPr/>
          <a:lstStyle/>
          <a:p>
            <a:pPr marL="457200" lvl="0" indent="-457200" algn="just">
              <a:buAutoNum type="arabicPeriod" startAt="9"/>
            </a:pPr>
            <a:r>
              <a:rPr lang="es-VE" sz="2000" b="1" dirty="0" smtClean="0"/>
              <a:t>IMPLEMENTAR </a:t>
            </a:r>
            <a:r>
              <a:rPr lang="es-VE" sz="2000" b="1" dirty="0" smtClean="0"/>
              <a:t>UN PROGRAMA DE FORTALECIMIENTO DE LA INVESTIGACION BIOTECNOLOGICA AGRARIA PARA LA </a:t>
            </a:r>
            <a:r>
              <a:rPr lang="es-VE" sz="2000" b="1" dirty="0" smtClean="0"/>
              <a:t>REGION</a:t>
            </a:r>
          </a:p>
          <a:p>
            <a:pPr marL="457200" lvl="0" indent="-457200" algn="just">
              <a:buNone/>
            </a:pP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Implementar líneas de investigación que utilicen nuevos criterios de valorización: biológicos, nano tecnológicos y biotecnológicos.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Estructurar un banco de información que contenga los proyectos biotecnológicos agrarios por país y región.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ES" sz="2000" dirty="0" smtClean="0"/>
              <a:t>Estructurar un banco de información que contenga datos sobre la infraestructura física, equipos especializados y talentos humanos de cada país y región.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ES" sz="2000" dirty="0" smtClean="0"/>
              <a:t>Convocar a la presentación de proyectos biotecnológicos, con la necesaria participación de equipos integrados por especialistas de los países de la región.</a:t>
            </a:r>
            <a:endParaRPr lang="es-EC" sz="2000" dirty="0" smtClean="0"/>
          </a:p>
          <a:p>
            <a:pPr>
              <a:buNone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357166"/>
            <a:ext cx="7772400" cy="1143000"/>
          </a:xfrm>
        </p:spPr>
        <p:txBody>
          <a:bodyPr/>
          <a:lstStyle/>
          <a:p>
            <a:r>
              <a:rPr lang="es-VE" sz="3600" b="1" dirty="0" smtClean="0"/>
              <a:t>Participantes:</a:t>
            </a:r>
            <a:endParaRPr lang="es-EC" sz="36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14282" y="1285860"/>
          <a:ext cx="8715436" cy="4643467"/>
        </p:xfrm>
        <a:graphic>
          <a:graphicData uri="http://schemas.openxmlformats.org/drawingml/2006/table">
            <a:tbl>
              <a:tblPr/>
              <a:tblGrid>
                <a:gridCol w="2143140"/>
                <a:gridCol w="3214710"/>
                <a:gridCol w="1357322"/>
                <a:gridCol w="2000264"/>
              </a:tblGrid>
              <a:tr h="431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NOMBRE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INSTITUCION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PAIS</a:t>
                      </a:r>
                      <a:endParaRPr lang="es-EC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CORREO ELECTRONICO</a:t>
                      </a:r>
                      <a:endParaRPr lang="es-EC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1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Dra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s-VE" sz="1200" b="1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Yajidy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El </a:t>
                      </a:r>
                      <a:r>
                        <a:rPr lang="es-VE" sz="1200" b="1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Abed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UCLA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Venezuela</a:t>
                      </a:r>
                      <a:endParaRPr lang="es-EC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ymelend@ucla.edu.ve</a:t>
                      </a:r>
                      <a:endParaRPr lang="es-EC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Dr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. Carlos Jácome Pilco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UNIVERSIDAD ESTATAL DE BOLIVAR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Ecuador</a:t>
                      </a:r>
                      <a:endParaRPr lang="es-EC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carodjacome@yahoo.com</a:t>
                      </a:r>
                      <a:endParaRPr lang="es-EC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1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Ing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. Julio A. Ríos </a:t>
                      </a:r>
                      <a:r>
                        <a:rPr lang="es-VE" sz="1200" b="1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Ramirez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UNIVERSIDAD NACIONAL DE SAN MARTIN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Perú</a:t>
                      </a:r>
                      <a:endParaRPr lang="es-EC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jrios _49@hotmail.com</a:t>
                      </a:r>
                      <a:endParaRPr lang="es-EC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1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Dr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. Fernando Hurtado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ESCUELA POLITECNICA DEL EJERCITO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Ecuador</a:t>
                      </a:r>
                      <a:endParaRPr lang="es-EC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fhurtado1961@yahoo.com.mx</a:t>
                      </a:r>
                      <a:endParaRPr lang="es-EC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8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Ing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. Jorge Vivas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UNIVERSIDAD LAICA ELOY ALFARO DE MANABI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Ecuador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J.vivas02@hotmail.es</a:t>
                      </a:r>
                      <a:endParaRPr lang="es-EC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1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Ing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. Víctor Román </a:t>
                      </a:r>
                      <a:r>
                        <a:rPr lang="es-VE" sz="1200" b="1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Posligua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UNIVERSIDAD LAICA ELOY ALFARO DE MANABI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Ecuador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victorroman57@hotmail.com</a:t>
                      </a:r>
                      <a:endParaRPr lang="es-EC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8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Ing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. Joffre León Paredes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UNIVERSIDAD TECNICA DE BABAHOYO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Ecuador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ingjolepa@hotmail.com</a:t>
                      </a:r>
                      <a:endParaRPr lang="es-EC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1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VE" sz="1200" b="1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M.Sc</a:t>
                      </a:r>
                      <a:r>
                        <a:rPr lang="es-VE" sz="1200" b="1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Fernando Andino León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UNIVERSIDAD TECNICA 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LUIS VARGAS TORRES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Ecuador</a:t>
                      </a:r>
                      <a:endParaRPr lang="es-EC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fal_andino@hotmail.com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8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VE" sz="1200" b="1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M.Sc</a:t>
                      </a:r>
                      <a:r>
                        <a:rPr lang="es-VE" sz="1200" b="1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VE" sz="1200" b="1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Fredi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VE" sz="1200" b="1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Pincay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UNIVERSIDAD TECNICA 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LUIS VARGAS TORRES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Ecuador</a:t>
                      </a:r>
                      <a:endParaRPr lang="es-EC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fredupincay@hotmail.com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5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Ing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. Agro. </a:t>
                      </a:r>
                      <a:r>
                        <a:rPr lang="es-VE" sz="1200" b="1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Eker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Loor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UNIVERSIDAD TECNICA 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LUIS VARGAS TORRES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Ecuador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ekelo_@hotmail.com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8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M.Sc</a:t>
                      </a:r>
                      <a:r>
                        <a:rPr lang="es-VE" sz="1200" b="1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Edgar Carlos Quispe Peña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UNIVERSIDAD NACIONAL DE HUANCAVELICA</a:t>
                      </a:r>
                      <a:endParaRPr lang="es-EC" sz="1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Perú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edgarquispe62@yahoo.com</a:t>
                      </a:r>
                      <a:endParaRPr lang="es-EC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183" marR="111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6143644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Facilitador:	Dra. </a:t>
            </a:r>
            <a:r>
              <a:rPr kumimoji="0" lang="es-VE" sz="16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Yajidy</a:t>
            </a: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El </a:t>
            </a:r>
            <a:r>
              <a:rPr kumimoji="0" lang="es-VE" sz="16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Abed</a:t>
            </a:r>
            <a:endParaRPr kumimoji="0" lang="es-EC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Secretario:	Dr. Carlos Jácome Pilco</a:t>
            </a:r>
            <a:endParaRPr kumimoji="0" lang="es-VE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857232"/>
            <a:ext cx="4743456" cy="890574"/>
          </a:xfrm>
        </p:spPr>
        <p:txBody>
          <a:bodyPr/>
          <a:lstStyle/>
          <a:p>
            <a:pPr algn="l"/>
            <a:r>
              <a:rPr lang="es-VE" sz="3600" b="1" i="1" u="sng" dirty="0" smtClean="0"/>
              <a:t>Objetivo principal</a:t>
            </a:r>
            <a:r>
              <a:rPr lang="es-VE" sz="3600" b="1" dirty="0" smtClean="0"/>
              <a:t>:</a:t>
            </a: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1472" y="2000240"/>
            <a:ext cx="7958166" cy="4114800"/>
          </a:xfrm>
        </p:spPr>
        <p:txBody>
          <a:bodyPr/>
          <a:lstStyle/>
          <a:p>
            <a:pPr algn="just">
              <a:buNone/>
            </a:pPr>
            <a:r>
              <a:rPr lang="es-VE" sz="2400" b="1" dirty="0" smtClean="0"/>
              <a:t>	POTENCIALIZAR LA INVESTIGACION AGRARIA, COMO ACTIVIDAD GENERADORA DE INTEGRACION, DESARROLLO TECNOLOGICO  E INNOVACION, MEJORAMIENTO DE LA PRODUCCION Y PRODUCTIVIDAD, GESTORA DE EMPRENDIMIENTO, CON EL FIN DE GARANTIZAR LA SEGURIDAD ALIMENTARIA Y ELEVAR LA CALIDAD DE VIDA DE LOS HABITANTES DE LA REGION ANDINA, CONSIDERANDO SIEMPRE LA CONSERVACIÓN DEL AMBIENTE</a:t>
            </a:r>
            <a:endParaRPr lang="es-EC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357166"/>
            <a:ext cx="7772400" cy="1143000"/>
          </a:xfrm>
        </p:spPr>
        <p:txBody>
          <a:bodyPr/>
          <a:lstStyle/>
          <a:p>
            <a:pPr algn="l"/>
            <a:r>
              <a:rPr lang="es-VE" sz="3600" b="1" i="1" u="sng" dirty="0" smtClean="0"/>
              <a:t>Objetivos específicos</a:t>
            </a:r>
            <a:r>
              <a:rPr lang="es-VE" sz="3600" b="1" dirty="0" smtClean="0"/>
              <a:t>: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28596" y="1500174"/>
            <a:ext cx="8286808" cy="5000660"/>
          </a:xfrm>
        </p:spPr>
        <p:txBody>
          <a:bodyPr/>
          <a:lstStyle/>
          <a:p>
            <a:pPr marL="457200" lvl="0" indent="-457200" algn="just">
              <a:buFont typeface="+mj-lt"/>
              <a:buAutoNum type="arabicPeriod"/>
            </a:pPr>
            <a:r>
              <a:rPr lang="es-VE" sz="2400" b="1" dirty="0" smtClean="0"/>
              <a:t>Diseñar políticas y estrategias que potencialicen la investigación agraria en las naciones y región</a:t>
            </a:r>
          </a:p>
          <a:p>
            <a:pPr marL="457200" lvl="0" indent="-457200" algn="just">
              <a:buFont typeface="+mj-lt"/>
              <a:buAutoNum type="arabicPeriod"/>
            </a:pPr>
            <a:endParaRPr lang="es-EC" sz="2400" b="1" dirty="0" smtClean="0"/>
          </a:p>
          <a:p>
            <a:pPr marL="457200" lvl="0" indent="-457200" algn="just">
              <a:buFont typeface="+mj-lt"/>
              <a:buAutoNum type="arabicPeriod"/>
            </a:pPr>
            <a:r>
              <a:rPr lang="es-VE" sz="2400" b="1" dirty="0" smtClean="0"/>
              <a:t>Seleccionar áreas específicas de desarrollo agropecuario de acuerdo a características geográficas, biodiversidad y cultura de los pueblos</a:t>
            </a:r>
          </a:p>
          <a:p>
            <a:pPr marL="457200" lvl="0" indent="-457200" algn="just">
              <a:buFont typeface="+mj-lt"/>
              <a:buAutoNum type="arabicPeriod"/>
            </a:pPr>
            <a:endParaRPr lang="es-EC" sz="2400" b="1" dirty="0" smtClean="0"/>
          </a:p>
          <a:p>
            <a:pPr marL="457200" lvl="0" indent="-457200" algn="just">
              <a:buFont typeface="+mj-lt"/>
              <a:buAutoNum type="arabicPeriod"/>
            </a:pPr>
            <a:r>
              <a:rPr lang="es-ES" sz="2400" b="1" dirty="0" smtClean="0"/>
              <a:t>Generar proyectos de investigación agraria acordes a la demanda de sus pueblos y región</a:t>
            </a:r>
          </a:p>
          <a:p>
            <a:pPr marL="457200" lvl="0" indent="-457200" algn="just">
              <a:buFont typeface="+mj-lt"/>
              <a:buAutoNum type="arabicPeriod"/>
            </a:pPr>
            <a:endParaRPr lang="es-EC" sz="2400" b="1" dirty="0" smtClean="0"/>
          </a:p>
          <a:p>
            <a:pPr marL="457200" lvl="0" indent="-457200" algn="just">
              <a:buFont typeface="+mj-lt"/>
              <a:buAutoNum type="arabicPeriod"/>
            </a:pPr>
            <a:r>
              <a:rPr lang="es-VE" sz="2400" b="1" dirty="0" smtClean="0"/>
              <a:t>Establecer alianzas estratégicas entre academia, industria, productores</a:t>
            </a:r>
            <a:endParaRPr lang="es-EC" sz="2400" b="1" dirty="0" smtClean="0"/>
          </a:p>
          <a:p>
            <a:pPr>
              <a:buNone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571480"/>
            <a:ext cx="7886728" cy="5929354"/>
          </a:xfrm>
        </p:spPr>
        <p:txBody>
          <a:bodyPr/>
          <a:lstStyle/>
          <a:p>
            <a:pPr lvl="0" algn="just">
              <a:buNone/>
            </a:pPr>
            <a:r>
              <a:rPr lang="es-VE" sz="2400" b="1" dirty="0" smtClean="0"/>
              <a:t>5.	Planificar y ejecutar procesos de </a:t>
            </a:r>
            <a:r>
              <a:rPr lang="es-VE" sz="2400" b="1" dirty="0" err="1" smtClean="0"/>
              <a:t>capacitacion</a:t>
            </a:r>
            <a:r>
              <a:rPr lang="es-VE" sz="2400" b="1" dirty="0" smtClean="0"/>
              <a:t> continua y </a:t>
            </a:r>
            <a:r>
              <a:rPr lang="es-VE" sz="2400" b="1" dirty="0" err="1" smtClean="0"/>
              <a:t>formacion</a:t>
            </a:r>
            <a:r>
              <a:rPr lang="es-VE" sz="2400" b="1" dirty="0" smtClean="0"/>
              <a:t> especializada</a:t>
            </a:r>
          </a:p>
          <a:p>
            <a:pPr lvl="0" algn="just">
              <a:buNone/>
            </a:pPr>
            <a:endParaRPr lang="es-EC" sz="2400" b="1" dirty="0" smtClean="0"/>
          </a:p>
          <a:p>
            <a:pPr lvl="0" algn="just">
              <a:buNone/>
            </a:pPr>
            <a:r>
              <a:rPr lang="es-VE" sz="2400" b="1" dirty="0" smtClean="0"/>
              <a:t>6.	Buscar y  establecer fuentes de financiamiento</a:t>
            </a:r>
          </a:p>
          <a:p>
            <a:pPr lvl="0" algn="just">
              <a:buNone/>
            </a:pPr>
            <a:endParaRPr lang="es-EC" sz="2400" b="1" dirty="0" smtClean="0"/>
          </a:p>
          <a:p>
            <a:pPr lvl="0" algn="just">
              <a:buNone/>
            </a:pPr>
            <a:r>
              <a:rPr lang="es-VE" sz="2400" b="1" dirty="0" smtClean="0"/>
              <a:t>7.	Realizar actividades de transferencia, </a:t>
            </a:r>
            <a:r>
              <a:rPr lang="es-VE" sz="2400" b="1" dirty="0" err="1" smtClean="0"/>
              <a:t>socializacion</a:t>
            </a:r>
            <a:r>
              <a:rPr lang="es-VE" sz="2400" b="1" dirty="0" smtClean="0"/>
              <a:t> y </a:t>
            </a:r>
            <a:r>
              <a:rPr lang="es-VE" sz="2400" b="1" dirty="0" err="1" smtClean="0"/>
              <a:t>difusion</a:t>
            </a:r>
            <a:r>
              <a:rPr lang="es-VE" sz="2400" b="1" dirty="0" smtClean="0"/>
              <a:t> de proyectos y resultados</a:t>
            </a:r>
          </a:p>
          <a:p>
            <a:pPr lvl="0" algn="just">
              <a:buNone/>
            </a:pPr>
            <a:endParaRPr lang="es-EC" sz="2400" b="1" dirty="0" smtClean="0"/>
          </a:p>
          <a:p>
            <a:pPr lvl="0" algn="just">
              <a:buNone/>
            </a:pPr>
            <a:r>
              <a:rPr lang="es-VE" sz="2400" b="1" dirty="0" smtClean="0"/>
              <a:t>8.	Fortalecer redes de </a:t>
            </a:r>
            <a:r>
              <a:rPr lang="es-VE" sz="2400" b="1" dirty="0" smtClean="0"/>
              <a:t>investigación </a:t>
            </a:r>
            <a:r>
              <a:rPr lang="es-VE" sz="2400" b="1" dirty="0" smtClean="0"/>
              <a:t>inter y </a:t>
            </a:r>
            <a:r>
              <a:rPr lang="es-VE" sz="2400" b="1" dirty="0" err="1" smtClean="0"/>
              <a:t>transdisciplinaria</a:t>
            </a:r>
            <a:r>
              <a:rPr lang="es-VE" sz="2400" b="1" dirty="0" smtClean="0"/>
              <a:t> a nivel interno y externo</a:t>
            </a:r>
          </a:p>
          <a:p>
            <a:pPr lvl="0" algn="just">
              <a:buNone/>
            </a:pPr>
            <a:endParaRPr lang="es-EC" sz="2400" b="1" dirty="0" smtClean="0"/>
          </a:p>
          <a:p>
            <a:pPr algn="just">
              <a:buNone/>
            </a:pPr>
            <a:r>
              <a:rPr lang="es-VE" sz="2400" b="1" dirty="0" smtClean="0"/>
              <a:t>9.	Implementar un programa de fortalecimiento de la </a:t>
            </a:r>
            <a:r>
              <a:rPr lang="es-VE" sz="2400" b="1" dirty="0" smtClean="0"/>
              <a:t>investigación biotecnológica </a:t>
            </a:r>
            <a:r>
              <a:rPr lang="es-VE" sz="2400" b="1" dirty="0" smtClean="0"/>
              <a:t>agraria para la </a:t>
            </a:r>
            <a:r>
              <a:rPr lang="es-VE" sz="2400" b="1" dirty="0" smtClean="0"/>
              <a:t>región</a:t>
            </a:r>
            <a:endParaRPr lang="es-EC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428604"/>
            <a:ext cx="7772400" cy="1143000"/>
          </a:xfrm>
        </p:spPr>
        <p:txBody>
          <a:bodyPr/>
          <a:lstStyle/>
          <a:p>
            <a:pPr algn="l"/>
            <a:r>
              <a:rPr lang="es-VE" sz="3600" b="1" i="1" u="sng" dirty="0" smtClean="0"/>
              <a:t>Actividades</a:t>
            </a:r>
            <a:r>
              <a:rPr lang="es-VE" sz="3600" b="1" dirty="0" smtClean="0"/>
              <a:t>: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0034" y="1643050"/>
            <a:ext cx="8101042" cy="4786346"/>
          </a:xfrm>
        </p:spPr>
        <p:txBody>
          <a:bodyPr/>
          <a:lstStyle/>
          <a:p>
            <a:pPr marL="457200" lvl="0" indent="-457200" algn="just">
              <a:buAutoNum type="arabicPeriod"/>
            </a:pPr>
            <a:r>
              <a:rPr lang="es-VE" sz="2000" b="1" dirty="0" smtClean="0"/>
              <a:t>DISEÑAR POLITICAS Y ESTRATEGIAS QUE POTENCIALICEN LA INVESTIGACION AGRARIA EN LAS NACIONES Y REGION</a:t>
            </a:r>
          </a:p>
          <a:p>
            <a:pPr marL="457200" lvl="0" indent="-457200" algn="just">
              <a:buNone/>
            </a:pP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Desarrollar políticas de investigación y tecnología en Ciencias Agrarias tendientes a solucionar problemas nacionales y regionales. 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Proponer que las investigaciones en Ciencias Agrarias y afines sean políticas de estado.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Constituir equipos inter y </a:t>
            </a:r>
            <a:r>
              <a:rPr lang="es-VE" sz="2000" dirty="0" err="1" smtClean="0"/>
              <a:t>transdisciplinarios</a:t>
            </a:r>
            <a:r>
              <a:rPr lang="es-VE" sz="2000" dirty="0" smtClean="0"/>
              <a:t> que se encarguen de analizar las metodologías aplicables a los programas y proyectos implementados por los Estados de la Región.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Considerar la investigación y extensión como  componente transversal del currículo en la formación profesional de todas  las universidades de las Naciones Andinas.</a:t>
            </a:r>
            <a:endParaRPr lang="es-EC" sz="2000" dirty="0" smtClean="0"/>
          </a:p>
          <a:p>
            <a:pPr>
              <a:buNone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714356"/>
            <a:ext cx="7886728" cy="5381644"/>
          </a:xfrm>
        </p:spPr>
        <p:txBody>
          <a:bodyPr/>
          <a:lstStyle/>
          <a:p>
            <a:pPr marL="457200" lvl="0" indent="-457200" algn="just">
              <a:buAutoNum type="arabicPeriod" startAt="2"/>
            </a:pPr>
            <a:r>
              <a:rPr lang="es-VE" sz="2000" b="1" dirty="0" smtClean="0"/>
              <a:t>SELECCIONAR </a:t>
            </a:r>
            <a:r>
              <a:rPr lang="es-VE" sz="2000" b="1" dirty="0" smtClean="0"/>
              <a:t>AREAS ESPECÍFICAS DE DESARROLLO AGRARIO DE ACUERDO A CARACTERISTICAS GEOGRAFICAS, BIODIVERSIDAD Y CULTURA DE LOS </a:t>
            </a:r>
            <a:r>
              <a:rPr lang="es-VE" sz="2000" b="1" dirty="0" smtClean="0"/>
              <a:t>PUEBLOS</a:t>
            </a:r>
          </a:p>
          <a:p>
            <a:pPr marL="457200" lvl="0" indent="-457200" algn="just">
              <a:buNone/>
            </a:pPr>
            <a:endParaRPr lang="es-EC" sz="24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dirty="0" smtClean="0"/>
              <a:t>Realizar estudios prospectivos para identificar limitaciones y poder hacer énfasis en  las necesidades de los diferentes actores de la cadena agroalimentaria.</a:t>
            </a:r>
            <a:endParaRPr lang="es-EC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dirty="0" smtClean="0"/>
              <a:t>Impulsar la actualización de estudios </a:t>
            </a:r>
            <a:r>
              <a:rPr lang="es-VE" dirty="0" err="1" smtClean="0"/>
              <a:t>socioagroeconómicos</a:t>
            </a:r>
            <a:r>
              <a:rPr lang="es-VE" dirty="0" smtClean="0"/>
              <a:t>, por lo menos cada tres años.</a:t>
            </a:r>
            <a:endParaRPr lang="es-EC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dirty="0" smtClean="0"/>
              <a:t>Desarrollar programas de producción agraria de acuerdo a las características de los suelos y su entorno.</a:t>
            </a:r>
            <a:endParaRPr lang="es-EC" dirty="0" smtClean="0"/>
          </a:p>
          <a:p>
            <a:pPr>
              <a:buNone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785794"/>
            <a:ext cx="7672414" cy="5310206"/>
          </a:xfrm>
        </p:spPr>
        <p:txBody>
          <a:bodyPr/>
          <a:lstStyle/>
          <a:p>
            <a:pPr lvl="0" algn="just">
              <a:buNone/>
            </a:pPr>
            <a:r>
              <a:rPr lang="es-ES" sz="2000" b="1" dirty="0" smtClean="0"/>
              <a:t>3.	GENERAR </a:t>
            </a:r>
            <a:r>
              <a:rPr lang="es-ES" sz="2000" b="1" dirty="0" smtClean="0"/>
              <a:t>PROYECTOS DE INVESTIGACION AGROPECUARIOS ACORDES A LA REALIDAD DE SUS PUEBLOS Y REGION</a:t>
            </a:r>
            <a:endParaRPr lang="es-EC" sz="2000" dirty="0" smtClean="0"/>
          </a:p>
          <a:p>
            <a:pPr algn="just">
              <a:buNone/>
            </a:pPr>
            <a:r>
              <a:rPr lang="es-ES" sz="2000" dirty="0" smtClean="0"/>
              <a:t> 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Planificar y consensuar ejes y áreas de investigación agraria para los países y región. 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Implementar líneas de investigación agraria y desarrollo tecnológico que respondan a la seguridad alimentaria de las naciones y región.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Fortalecer el enlace inter y </a:t>
            </a:r>
            <a:r>
              <a:rPr lang="es-VE" sz="2000" dirty="0" err="1" smtClean="0"/>
              <a:t>transdisciplinario</a:t>
            </a:r>
            <a:r>
              <a:rPr lang="es-VE" sz="2000" dirty="0" smtClean="0"/>
              <a:t> en la investigación para estructurar sólidos grupos de investigadores locales, nacionales y regionales.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Incorporar enfoques de sostenibilidad en todos los proyectos de investigación.</a:t>
            </a:r>
            <a:endParaRPr lang="es-EC" sz="2000" dirty="0" smtClean="0"/>
          </a:p>
          <a:p>
            <a:pPr>
              <a:buNone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785794"/>
            <a:ext cx="7672414" cy="5310206"/>
          </a:xfrm>
        </p:spPr>
        <p:txBody>
          <a:bodyPr/>
          <a:lstStyle/>
          <a:p>
            <a:pPr marL="457200" lvl="0" indent="-457200" algn="just">
              <a:buAutoNum type="arabicPeriod" startAt="4"/>
            </a:pPr>
            <a:r>
              <a:rPr lang="es-VE" sz="2000" b="1" dirty="0" smtClean="0"/>
              <a:t>ESTABLECER </a:t>
            </a:r>
            <a:r>
              <a:rPr lang="es-VE" sz="2000" b="1" dirty="0" smtClean="0"/>
              <a:t>MECANISMOS PARA LOGRAR COMPROMISOS ACADEMIA, INDUSTRIA, </a:t>
            </a:r>
            <a:r>
              <a:rPr lang="es-VE" sz="2000" b="1" dirty="0" smtClean="0"/>
              <a:t>PRODUCTORES</a:t>
            </a:r>
          </a:p>
          <a:p>
            <a:pPr marL="457200" lvl="0" indent="-457200" algn="just">
              <a:buAutoNum type="arabicPeriod" startAt="4"/>
            </a:pP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Crear e incentivar mecanismos para que los empresarios y productores participen en los programas de investigación.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Desarrollar metodologías de fortalecimiento empresarial que hagan énfasis en innovaciones institucionales y organizacionales</a:t>
            </a:r>
            <a:endParaRPr lang="es-EC" sz="2000" dirty="0" smtClean="0"/>
          </a:p>
          <a:p>
            <a:pPr lvl="1" algn="just">
              <a:buClr>
                <a:srgbClr val="FFC000"/>
              </a:buClr>
              <a:buFont typeface="Wingdings" pitchFamily="2" charset="2"/>
              <a:buChar char="Ø"/>
            </a:pPr>
            <a:r>
              <a:rPr lang="es-VE" sz="2000" dirty="0" smtClean="0"/>
              <a:t>Patentar los productos de investigación y desarrollo tecnológico, considerando beneficios para productores agrarios.</a:t>
            </a:r>
            <a:endParaRPr lang="es-EC" sz="2000" dirty="0" smtClean="0"/>
          </a:p>
          <a:p>
            <a:pPr>
              <a:buNone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imatedBlueLine">
  <a:themeElements>
    <a:clrScheme name="Tema d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Swis721 Ex BT"/>
        <a:ea typeface=""/>
        <a:cs typeface=""/>
      </a:majorFont>
      <a:minorFont>
        <a:latin typeface="Swis721 Ex B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AnimatedBlueLine</Template>
  <TotalTime>69</TotalTime>
  <Words>541</Words>
  <Application>Microsoft Office PowerPoint</Application>
  <PresentationFormat>Presentación en pantalla (4:3)</PresentationFormat>
  <Paragraphs>119</Paragraphs>
  <Slides>13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AnimatedBlueLine</vt:lpstr>
      <vt:lpstr>MESA 3</vt:lpstr>
      <vt:lpstr>Participantes:</vt:lpstr>
      <vt:lpstr>Objetivo principal: </vt:lpstr>
      <vt:lpstr>Objetivos específicos:</vt:lpstr>
      <vt:lpstr>Diapositiva 5</vt:lpstr>
      <vt:lpstr>Actividades: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Animated Blue Line</dc:title>
  <dc:creator>CIE</dc:creator>
  <cp:lastModifiedBy>CIE</cp:lastModifiedBy>
  <cp:revision>22</cp:revision>
  <dcterms:created xsi:type="dcterms:W3CDTF">2009-09-30T10:13:36Z</dcterms:created>
  <dcterms:modified xsi:type="dcterms:W3CDTF">2009-09-30T20:28:05Z</dcterms:modified>
</cp:coreProperties>
</file>